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hyperlink" Target="https://developers.googleblog.com/en/gemini-2-5-flash-image-now-ready-for-production-with-new-aspect-ratios/#:~:text=Gemini%202,5%20Flash%20pricing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hyperlink" Target="https://developers.googleblog.com/en/gemini-2-5-flash-image-now-ready-for-production-with-new-aspect-ratios/#:~:text=Gemini%202,5%20Flash%20pricing" TargetMode="External"/><Relationship Id="rId2" Type="http://schemas.openxmlformats.org/officeDocument/2006/relationships/hyperlink" Target="https://ai.google.dev/gemini-api/docs/rate-limits#:~:text=Model%20RPM%20TPM%20RPD%20Batch,70" TargetMode="External"/><Relationship Id="rId3" Type="http://schemas.openxmlformats.org/officeDocument/2006/relationships/hyperlink" Target="https://skywork.ai/blog/how-to-write-gemini-2-5-flash-nano-banana-prompts-the-official-guide-with-examples/#:~:text=Multi" TargetMode="External"/><Relationship Id="rId4" Type="http://schemas.openxmlformats.org/officeDocument/2006/relationships/hyperlink" Target="https://developers.googleblog.com/en/gemini-2-5-flash-image-now-ready-for-production-with-new-aspect-ratios/#:~:text=Vertex%20AI%20for%20enterprise%20use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hyperlink" Target="&#12304;134662112016714&#8224;screenshot&#12305;" TargetMode="External"/><Relationship Id="rId5" Type="http://schemas.openxmlformats.org/officeDocument/2006/relationships/hyperlink" Target="&#12304;851426460098141&#8224;screenshot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hyperlink" Target="https://arxiv.org/abs/2506.05450#:~:text=,restored%20image%20with%20improved%20visual" TargetMode="External"/><Relationship Id="rId6" Type="http://schemas.openxmlformats.org/officeDocument/2006/relationships/hyperlink" Target="&#12304;134662112016714&#8224;screenshot&#12305;" TargetMode="External"/><Relationship Id="rId7" Type="http://schemas.openxmlformats.org/officeDocument/2006/relationships/hyperlink" Target="&#12304;851426460098141&#8224;screenshot&#12305;" TargetMode="Externa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hyperlink" Target="https://skywork.ai/blog/how-to-write-gemini-2-5-flash-nano-banana-prompts-the-official-guide-with-examples/#:~:text=Multi" TargetMode="External"/><Relationship Id="rId2" Type="http://schemas.openxmlformats.org/officeDocument/2006/relationships/hyperlink" Target="https://developers.googleblog.com/en/gemini-2-5-flash-image-now-ready-for-production-with-new-aspect-ratios/#:~:text=Our%20state,only%20output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hyperlink" Target="&#12304;134662112016714&#8224;screenshot&#12305;" TargetMode="External"/><Relationship Id="rId6" Type="http://schemas.openxmlformats.org/officeDocument/2006/relationships/hyperlink" Target="&#12304;851426460098141&#8224;screenshot&#12305;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hyperlink" Target="&#12304;851426460098141&#8224;screenshot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hyperlink" Target="https://ai.google.dev/gemini-api/docs/rate-limits#:~:text=Model%20RPM%20TPM%20RPD%20Text,Lite%2015%20250%2C000%201%2C000" TargetMode="External"/><Relationship Id="rId6" Type="http://schemas.openxmlformats.org/officeDocument/2006/relationships/hyperlink" Target="&#12304;851426460098141&#8224;screenshot&#12305;" TargetMode="External"/><Relationship Id="rId7" Type="http://schemas.openxmlformats.org/officeDocument/2006/relationships/hyperlink" Target="https://developers.googleblog.com/en/gemini-2-5-flash-image-now-ready-for-production-with-new-aspect-ratios/#:~:text=Gemini%202,5%20Flash%20pricing" TargetMode="Externa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1463040"/>
            <a:ext cx="8229600" cy="2194560"/>
          </a:xfrm>
          <a:prstGeom prst="roundRect">
            <a:avLst>
              <a:gd name="adj" fmla="val 4167"/>
            </a:avLst>
          </a:prstGeom>
          <a:solidFill>
            <a:srgbClr val="FFFFFF">
              <a:alpha val="80000"/>
            </a:srgbClr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914400" y="1828800"/>
            <a:ext cx="7315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A2540"/>
                </a:solidFill>
              </a:rPr>
              <a:t>AI Image Restoration Platform
</a:t>
            </a:r>
            <a:pPr algn="l" indent="0" marL="0">
              <a:buNone/>
            </a:pPr>
            <a:r>
              <a:rPr lang="en-US" sz="2000" i="1" dirty="0">
                <a:solidFill>
                  <a:srgbClr val="3E5C84"/>
                </a:solidFill>
              </a:rPr>
              <a:t>Implementation Guide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9184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3E5C84"/>
                </a:solidFill>
              </a:rPr>
              <a:t>Leveraging Gemini 2.5 Flash Image (Nano‑Banana)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Conclusion &amp; Next Steps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28016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400" y="1280160"/>
            <a:ext cx="77724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You are now equipped to build a state‑of‑the‑art image restoration platform using Gemini 2.5 Flash Image.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Focus on smart defaults (degradation detection &amp; meta‑prompting), robust rate limiting with credit tracking, and a polished user experience across web &amp; mobile.
</a:t>
            </a:r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Next steps: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Finalise UI design &amp; responsive layouts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Perform end‑to‑end testing with real photos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Launch beta &amp; gather user feedback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2"/>
              </a:rPr>
              <a:t>[18]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A2540"/>
                </a:solidFill>
              </a:rPr>
              <a:t>Agenda &amp; Summary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188720"/>
            <a:ext cx="274320" cy="274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400" y="118872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Corrected API Assumptions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14400" y="141732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Pricing, limits &amp; formats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600200"/>
            <a:ext cx="274320" cy="2743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400" y="160020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Platform Architecture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14400" y="182880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Frontend, backend &amp; storage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011680"/>
            <a:ext cx="274320" cy="2743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4400" y="201168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Advanced Features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14400" y="224028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Classification, meta‑prompting &amp; more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423160"/>
            <a:ext cx="274320" cy="2743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4400" y="242316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Multi‑Image Fusion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914400" y="265176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Combining images intelligently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2834640"/>
            <a:ext cx="274320" cy="2743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14400" y="283464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Production Infrastructure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914400" y="306324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Admin, deployment &amp; monitoring</a:t>
            </a: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" y="3246120"/>
            <a:ext cx="274320" cy="27432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14400" y="324612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Build Timeline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914400" y="347472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Two‑week development plan</a:t>
            </a:r>
            <a:endParaRPr lang="en-US" sz="11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3657600"/>
            <a:ext cx="274320" cy="27432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14400" y="365760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Risks &amp; Mitigations</a:t>
            </a:r>
            <a:endParaRPr lang="en-US" sz="1400" dirty="0"/>
          </a:p>
        </p:txBody>
      </p:sp>
      <p:sp>
        <p:nvSpPr>
          <p:cNvPr id="23" name="Text 14"/>
          <p:cNvSpPr/>
          <p:nvPr/>
        </p:nvSpPr>
        <p:spPr>
          <a:xfrm>
            <a:off x="914400" y="388620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Handling rate limits &amp; costs</a:t>
            </a:r>
            <a:endParaRPr lang="en-US" sz="110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4069080"/>
            <a:ext cx="274320" cy="27432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914400" y="4069080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Conclusion &amp; Next Steps</a:t>
            </a:r>
            <a:endParaRPr lang="en-US" sz="1400" dirty="0"/>
          </a:p>
        </p:txBody>
      </p:sp>
      <p:sp>
        <p:nvSpPr>
          <p:cNvPr id="26" name="Text 16"/>
          <p:cNvSpPr/>
          <p:nvPr/>
        </p:nvSpPr>
        <p:spPr>
          <a:xfrm>
            <a:off x="914400" y="4297680"/>
            <a:ext cx="5029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Key takeaways &amp; roadmap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Corrected API Assumptions</a:t>
            </a:r>
            <a:endParaRPr lang="en-US" sz="26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48640" y="1188720"/>
          <a:ext cx="8046720" cy="914400"/>
        </p:xfrm>
        <a:graphic>
          <a:graphicData uri="http://schemas.openxmlformats.org/drawingml/2006/table">
            <a:tbl>
              <a:tblPr/>
              <a:tblGrid>
                <a:gridCol w="1828800"/>
                <a:gridCol w="2286000"/>
                <a:gridCol w="3931920"/>
              </a:tblGrid>
              <a:tr h="41148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b="1" dirty="0">
                          <a:solidFill>
                            <a:srgbClr val="0A2540"/>
                          </a:solidFill>
                        </a:rPr>
                        <a:t>Pricing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$0.039 / image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Approx. 1290 tokens per 1024×1024 image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b="1" dirty="0">
                          <a:solidFill>
                            <a:srgbClr val="0A2540"/>
                          </a:solidFill>
                        </a:rPr>
                        <a:t>Free tier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None for image model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Text models offer 250–1000 RPD only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b="1" dirty="0">
                          <a:solidFill>
                            <a:srgbClr val="0A2540"/>
                          </a:solidFill>
                        </a:rPr>
                        <a:t>Rate limit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2000 RPD; 500 RPM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Tier 1 limit for flash image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b="1" dirty="0">
                          <a:solidFill>
                            <a:srgbClr val="0A2540"/>
                          </a:solidFill>
                        </a:rPr>
                        <a:t>Multi‑image limit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Up to 3 images/call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Enables intelligent fusion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b="1" dirty="0">
                          <a:solidFill>
                            <a:srgbClr val="0A2540"/>
                          </a:solidFill>
                        </a:rPr>
                        <a:t>Aspect ratios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10 formats (21:9 to 4:5)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200" dirty="0">
                          <a:solidFill>
                            <a:srgbClr val="0A2540"/>
                          </a:solidFill>
                        </a:rPr>
                        <a:t>Added October 2025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E5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1"/>
              </a:rPr>
              <a:t>[1]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2"/>
              </a:rPr>
              <a:t>[2]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3"/>
              </a:rPr>
              <a:t>[3]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4"/>
              </a:rPr>
              <a:t>[4]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Platform Architecture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457200" y="1828800"/>
            <a:ext cx="2011680" cy="73152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1975104"/>
            <a:ext cx="274320" cy="274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2960" y="187452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Frontend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22960" y="214884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3E5C84"/>
                </a:solidFill>
              </a:rPr>
              <a:t>React/Next.js or Capacitor PWA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3474720" y="1828800"/>
            <a:ext cx="2011680" cy="73152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975104"/>
            <a:ext cx="274320" cy="274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0480" y="187452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Backend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840480" y="214884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3E5C84"/>
                </a:solidFill>
              </a:rPr>
              <a:t>Node.js/Express or FastAPI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6492240" y="1828800"/>
            <a:ext cx="2011680" cy="73152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975104"/>
            <a:ext cx="274320" cy="2743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858000" y="187452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Storage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858000" y="2148840"/>
            <a:ext cx="1600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3E5C84"/>
                </a:solidFill>
              </a:rPr>
              <a:t>Firestore &amp; Cloud Storage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2468880" y="2148840"/>
            <a:ext cx="548640" cy="91440"/>
          </a:xfrm>
          <a:prstGeom prst="rightArrow">
            <a:avLst/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16" name="Shape 11"/>
          <p:cNvSpPr/>
          <p:nvPr/>
        </p:nvSpPr>
        <p:spPr>
          <a:xfrm>
            <a:off x="5440680" y="2148840"/>
            <a:ext cx="548640" cy="91440"/>
          </a:xfrm>
          <a:prstGeom prst="rightArrow">
            <a:avLst/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17" name="Text 12"/>
          <p:cNvSpPr/>
          <p:nvPr/>
        </p:nvSpPr>
        <p:spPr>
          <a:xfrm>
            <a:off x="457200" y="3017520"/>
            <a:ext cx="8229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Frontend collects images &amp; prompts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Backend enhances prompts, calls Gemini API, manages credits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Storage persists uploads &amp; results; DB tracks users &amp; quotas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Advanced Features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325880"/>
            <a:ext cx="320040" cy="32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28016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Degradation Classification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005840" y="150876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Automatically detect noise, blur, reflections &amp; more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0"/>
            <a:ext cx="320040" cy="320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840" y="178308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Meta‑Prompting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005840" y="201168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Enhance user prompts with context‑aware refinements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31720"/>
            <a:ext cx="320040" cy="320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5840" y="228600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Rate Limiting &amp; Credits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005840" y="251460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Token bucket with Redis &amp; Firestore; transactional quotas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834640"/>
            <a:ext cx="320040" cy="320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5840" y="278892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Image Preprocessing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05840" y="301752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Resize &amp; compress uploads to save tokens &amp; improve quality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5"/>
              </a:rPr>
              <a:t>[7]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Multi‑Image Fusion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914400" y="1554480"/>
            <a:ext cx="1188720" cy="914400"/>
          </a:xfrm>
          <a:prstGeom prst="rect">
            <a:avLst/>
          </a:prstGeom>
          <a:solidFill>
            <a:srgbClr val="DDE7F0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sp>
        <p:nvSpPr>
          <p:cNvPr id="4" name="Shape 2"/>
          <p:cNvSpPr/>
          <p:nvPr/>
        </p:nvSpPr>
        <p:spPr>
          <a:xfrm>
            <a:off x="2560320" y="1554480"/>
            <a:ext cx="1188720" cy="914400"/>
          </a:xfrm>
          <a:prstGeom prst="rect">
            <a:avLst/>
          </a:prstGeom>
          <a:solidFill>
            <a:srgbClr val="DDE7F0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4206240" y="1554480"/>
            <a:ext cx="1188720" cy="914400"/>
          </a:xfrm>
          <a:prstGeom prst="rect">
            <a:avLst/>
          </a:prstGeom>
          <a:solidFill>
            <a:srgbClr val="DDE7F0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5669280" y="1965960"/>
            <a:ext cx="914400" cy="137160"/>
          </a:xfrm>
          <a:prstGeom prst="rightArrow">
            <a:avLst/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6766560" y="1417320"/>
            <a:ext cx="1463040" cy="1188720"/>
          </a:xfrm>
          <a:prstGeom prst="rect">
            <a:avLst/>
          </a:prstGeom>
          <a:solidFill>
            <a:srgbClr val="DDE7F0"/>
          </a:solidFill>
          <a:ln w="12700">
            <a:solidFill>
              <a:srgbClr val="0A2540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6766560" y="2651760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E5C84"/>
                </a:solidFill>
              </a:rPr>
              <a:t>Combined Output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7200" y="3017520"/>
            <a:ext cx="62179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Blend up to three images seamlessly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Ideal for product placement, virtual try‑on &amp; family composites
</a:t>
            </a:r>
            <a:pPr indent="0" marL="0">
              <a:buNone/>
            </a:pPr>
            <a:r>
              <a:rPr lang="en-US" sz="1200" dirty="0">
                <a:solidFill>
                  <a:srgbClr val="0A2540"/>
                </a:solidFill>
              </a:rPr>
              <a:t>• Guides the composition via a single descriptive prompt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1"/>
              </a:rPr>
              <a:t>[10]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2"/>
              </a:rPr>
              <a:t>[11]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Production &amp; Deployment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234440"/>
            <a:ext cx="320040" cy="32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1887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Job Queue &amp; Workers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005840" y="14173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Use Bull/Celery for async Gemini calls and retries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37360"/>
            <a:ext cx="320040" cy="320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840" y="169164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Monitoring &amp; Logs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005840" y="192024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Datadog/New Relic for metrics; Sentry for errors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240280"/>
            <a:ext cx="320040" cy="320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5840" y="219456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Admin Dashboard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005840" y="242316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Track usage, credits, costs &amp; moderate content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743200"/>
            <a:ext cx="320040" cy="320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5840" y="26974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Security &amp; Privacy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05840" y="29260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Apply Gemini safety filters &amp; protect uploads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[13]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760" y="365760"/>
            <a:ext cx="8412480" cy="438912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Two‑Week Build Timeline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640080" y="155448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3E5C84"/>
          </a:solidFill>
          <a:ln w="12700">
            <a:solidFill>
              <a:srgbClr val="3E5C84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731520" y="160020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1–2: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Backend scaffold &amp; API integration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40080" y="187452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731520" y="192024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3–4: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Core restoration &amp; prompt pipeline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640080" y="219456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3E5C84"/>
          </a:solidFill>
          <a:ln w="12700">
            <a:solidFill>
              <a:srgbClr val="3E5C84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731520" y="224028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5: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Rate limiting &amp; credit system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640080" y="251460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731520" y="256032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6–7: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React UI &amp; upload workflow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40080" y="283464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3E5C84"/>
          </a:solidFill>
          <a:ln w="12700">
            <a:solidFill>
              <a:srgbClr val="3E5C84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731520" y="288036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8–9: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Bulk fusion feature &amp; queue workers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640080" y="315468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15" name="Text 13"/>
          <p:cNvSpPr/>
          <p:nvPr/>
        </p:nvSpPr>
        <p:spPr>
          <a:xfrm>
            <a:off x="731520" y="320040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10–11: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Admin panel &amp; analytics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640080" y="347472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3E5C84"/>
          </a:solidFill>
          <a:ln w="12700">
            <a:solidFill>
              <a:srgbClr val="3E5C84"/>
            </a:solidFill>
            <a:prstDash val="solid"/>
          </a:ln>
        </p:spPr>
        <p:txBody>
          <a:bodyPr/>
          <a:p/>
        </p:txBody>
      </p:sp>
      <p:sp>
        <p:nvSpPr>
          <p:cNvPr id="17" name="Text 15"/>
          <p:cNvSpPr/>
          <p:nvPr/>
        </p:nvSpPr>
        <p:spPr>
          <a:xfrm>
            <a:off x="731520" y="352044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12: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Mobile PWA &amp; Capacitor build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640080" y="3794760"/>
            <a:ext cx="7863840" cy="228600"/>
          </a:xfrm>
          <a:prstGeom prst="roundRect">
            <a:avLst>
              <a:gd name="adj" fmla="val 20000"/>
            </a:avLst>
          </a:prstGeom>
          <a:solidFill>
            <a:srgbClr val="4E89AE"/>
          </a:solidFill>
          <a:ln w="12700">
            <a:solidFill>
              <a:srgbClr val="4E89AE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731520" y="3840480"/>
            <a:ext cx="7680960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Day 13–14: </a:t>
            </a:r>
            <a:pPr algn="l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Testing, deployment &amp; polish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[14]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A2540"/>
                </a:solidFill>
              </a:rPr>
              <a:t>Risks &amp; Mitigations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325880"/>
            <a:ext cx="320040" cy="32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128016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API Overuse &amp; Cost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005840" y="150876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Implement strict rate limits; track token usage; offer fair plans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0"/>
            <a:ext cx="320040" cy="320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840" y="178308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429 Errors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005840" y="201168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Retry with exponential backoff; queue jobs to smooth bursts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31720"/>
            <a:ext cx="320040" cy="320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5840" y="228600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Safety &amp; Abuse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005840" y="251460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Filter prompts; use SynthID watermarks; moderate outputs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834640"/>
            <a:ext cx="320040" cy="320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5840" y="278892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2540"/>
                </a:solidFill>
              </a:rPr>
              <a:t>Scalability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05840" y="3017520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E5C84"/>
                </a:solidFill>
              </a:rPr>
              <a:t>Deploy on serverless; autoscale workers; monitor bottlenecks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5"/>
              </a:rPr>
              <a:t>[15]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[16]</a:t>
            </a:r>
            <a:pPr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800" u="sng" dirty="0">
                <a:solidFill>
                  <a:srgbClr val="4E89AE"/>
                </a:solidFill>
                <a:hlinkClick r:id="rId7"/>
              </a:rPr>
              <a:t>[17]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2025-11-03T14:12:12Z</dcterms:created>
  <dcterms:modified xsi:type="dcterms:W3CDTF">2025-11-03T14:12:12Z</dcterms:modified>
</cp:coreProperties>
</file>